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74" r:id="rId2"/>
  </p:sldMasterIdLst>
  <p:notesMasterIdLst>
    <p:notesMasterId r:id="rId22"/>
  </p:notesMasterIdLst>
  <p:handoutMasterIdLst>
    <p:handoutMasterId r:id="rId23"/>
  </p:handoutMasterIdLst>
  <p:sldIdLst>
    <p:sldId id="258" r:id="rId3"/>
    <p:sldId id="259" r:id="rId4"/>
    <p:sldId id="260" r:id="rId5"/>
    <p:sldId id="278" r:id="rId6"/>
    <p:sldId id="262" r:id="rId7"/>
    <p:sldId id="266" r:id="rId8"/>
    <p:sldId id="264" r:id="rId9"/>
    <p:sldId id="265" r:id="rId10"/>
    <p:sldId id="271" r:id="rId11"/>
    <p:sldId id="267" r:id="rId12"/>
    <p:sldId id="279" r:id="rId13"/>
    <p:sldId id="268" r:id="rId14"/>
    <p:sldId id="269" r:id="rId15"/>
    <p:sldId id="272" r:id="rId16"/>
    <p:sldId id="270" r:id="rId17"/>
    <p:sldId id="273" r:id="rId18"/>
    <p:sldId id="274" r:id="rId19"/>
    <p:sldId id="282" r:id="rId20"/>
    <p:sldId id="281" r:id="rId21"/>
  </p:sldIdLst>
  <p:sldSz cx="9944100" cy="7099300"/>
  <p:notesSz cx="6797675" cy="9926638"/>
  <p:defaultTextStyle>
    <a:defPPr>
      <a:defRPr lang="en-US"/>
    </a:defPPr>
    <a:lvl1pPr marL="0" algn="l" defTabSz="4868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6832" algn="l" defTabSz="4868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3662" algn="l" defTabSz="4868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0494" algn="l" defTabSz="4868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7325" algn="l" defTabSz="4868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4157" algn="l" defTabSz="4868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0988" algn="l" defTabSz="4868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07819" algn="l" defTabSz="4868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94651" algn="l" defTabSz="4868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1">
          <p15:clr>
            <a:srgbClr val="A4A3A4"/>
          </p15:clr>
        </p15:guide>
        <p15:guide id="2" pos="3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4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1376" y="176"/>
      </p:cViewPr>
      <p:guideLst>
        <p:guide orient="horz" pos="4281"/>
        <p:guide pos="3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315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927F4744-D2A5-4CB5-86BF-BD9670C1AF7B}" type="datetimeFigureOut">
              <a:rPr lang="en-NZ" smtClean="0"/>
              <a:t>11/02/16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2D5A3BFD-456E-4831-8F0F-C1829135A2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405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F6A09EB0-AFCE-4B69-B683-F34D03DDB9E0}" type="datetimeFigureOut">
              <a:rPr lang="en-NZ" smtClean="0"/>
              <a:t>11/02/16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744538"/>
            <a:ext cx="52133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DBC727B2-05EE-4DB2-BF44-3E65EBCAD7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1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8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8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6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4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3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2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1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49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2797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 -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9954000" cy="710694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94543" y="2364419"/>
            <a:ext cx="6844944" cy="929198"/>
          </a:xfrm>
          <a:prstGeom prst="rect">
            <a:avLst/>
          </a:prstGeom>
        </p:spPr>
        <p:txBody>
          <a:bodyPr lIns="91424" tIns="45712" rIns="91424" bIns="45712"/>
          <a:lstStyle>
            <a:lvl1pPr algn="l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NZ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7849" y="3426767"/>
            <a:ext cx="6861638" cy="661987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3300" b="1">
                <a:solidFill>
                  <a:schemeClr val="accent3"/>
                </a:solidFill>
                <a:latin typeface="+mj-lt"/>
              </a:defRPr>
            </a:lvl1pPr>
            <a:lvl2pPr marL="457118" indent="0">
              <a:buNone/>
              <a:defRPr sz="2000" b="1"/>
            </a:lvl2pPr>
            <a:lvl3pPr marL="914238" indent="0">
              <a:buNone/>
              <a:defRPr sz="1800" b="1"/>
            </a:lvl3pPr>
            <a:lvl4pPr marL="1371356" indent="0">
              <a:buNone/>
              <a:defRPr sz="1600" b="1"/>
            </a:lvl4pPr>
            <a:lvl5pPr marL="1828474" indent="0">
              <a:buNone/>
              <a:defRPr sz="1600" b="1"/>
            </a:lvl5pPr>
            <a:lvl6pPr marL="2285593" indent="0">
              <a:buNone/>
              <a:defRPr sz="1600" b="1"/>
            </a:lvl6pPr>
            <a:lvl7pPr marL="2742712" indent="0">
              <a:buNone/>
              <a:defRPr sz="1600" b="1"/>
            </a:lvl7pPr>
            <a:lvl8pPr marL="3199831" indent="0">
              <a:buNone/>
              <a:defRPr sz="1600" b="1"/>
            </a:lvl8pPr>
            <a:lvl9pPr marL="365694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6384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599" y="4983116"/>
            <a:ext cx="8661600" cy="416079"/>
          </a:xfrm>
          <a:prstGeom prst="rect">
            <a:avLst/>
          </a:prstGeom>
        </p:spPr>
        <p:txBody>
          <a:bodyPr lIns="91424" tIns="45712" rIns="91424" bIns="45712"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3599" y="907199"/>
            <a:ext cx="8661600" cy="4075915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38" indent="0">
              <a:buNone/>
              <a:defRPr sz="2400"/>
            </a:lvl3pPr>
            <a:lvl4pPr marL="1371356" indent="0">
              <a:buNone/>
              <a:defRPr sz="2000"/>
            </a:lvl4pPr>
            <a:lvl5pPr marL="1828474" indent="0">
              <a:buNone/>
              <a:defRPr sz="2000"/>
            </a:lvl5pPr>
            <a:lvl6pPr marL="2285593" indent="0">
              <a:buNone/>
              <a:defRPr sz="2000"/>
            </a:lvl6pPr>
            <a:lvl7pPr marL="2742712" indent="0">
              <a:buNone/>
              <a:defRPr sz="2000"/>
            </a:lvl7pPr>
            <a:lvl8pPr marL="3199831" indent="0">
              <a:buNone/>
              <a:defRPr sz="2000"/>
            </a:lvl8pPr>
            <a:lvl9pPr marL="3656949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599" y="5399195"/>
            <a:ext cx="8661600" cy="305725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38" indent="0">
              <a:buNone/>
              <a:defRPr sz="1000"/>
            </a:lvl3pPr>
            <a:lvl4pPr marL="1371356" indent="0">
              <a:buNone/>
              <a:defRPr sz="900"/>
            </a:lvl4pPr>
            <a:lvl5pPr marL="1828474" indent="0">
              <a:buNone/>
              <a:defRPr sz="900"/>
            </a:lvl5pPr>
            <a:lvl6pPr marL="2285593" indent="0">
              <a:buNone/>
              <a:defRPr sz="900"/>
            </a:lvl6pPr>
            <a:lvl7pPr marL="2742712" indent="0">
              <a:buNone/>
              <a:defRPr sz="900"/>
            </a:lvl7pPr>
            <a:lvl8pPr marL="3199831" indent="0">
              <a:buNone/>
              <a:defRPr sz="900"/>
            </a:lvl8pPr>
            <a:lvl9pPr marL="365694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26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9954000" cy="710694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94543" y="2364419"/>
            <a:ext cx="6844944" cy="929198"/>
          </a:xfrm>
          <a:prstGeom prst="rect">
            <a:avLst/>
          </a:prstGeom>
        </p:spPr>
        <p:txBody>
          <a:bodyPr lIns="91424" tIns="45712" rIns="91424" bIns="45712"/>
          <a:lstStyle>
            <a:lvl1pPr algn="l">
              <a:defRPr sz="66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NZ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7849" y="3426767"/>
            <a:ext cx="6861638" cy="661987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3300" b="1">
                <a:solidFill>
                  <a:schemeClr val="accent3"/>
                </a:solidFill>
                <a:latin typeface="+mj-lt"/>
              </a:defRPr>
            </a:lvl1pPr>
            <a:lvl2pPr marL="457118" indent="0">
              <a:buNone/>
              <a:defRPr sz="2000" b="1"/>
            </a:lvl2pPr>
            <a:lvl3pPr marL="914238" indent="0">
              <a:buNone/>
              <a:defRPr sz="1800" b="1"/>
            </a:lvl3pPr>
            <a:lvl4pPr marL="1371356" indent="0">
              <a:buNone/>
              <a:defRPr sz="1600" b="1"/>
            </a:lvl4pPr>
            <a:lvl5pPr marL="1828474" indent="0">
              <a:buNone/>
              <a:defRPr sz="1600" b="1"/>
            </a:lvl5pPr>
            <a:lvl6pPr marL="2285593" indent="0">
              <a:buNone/>
              <a:defRPr sz="1600" b="1"/>
            </a:lvl6pPr>
            <a:lvl7pPr marL="2742712" indent="0">
              <a:buNone/>
              <a:defRPr sz="1600" b="1"/>
            </a:lvl7pPr>
            <a:lvl8pPr marL="3199831" indent="0">
              <a:buNone/>
              <a:defRPr sz="1600" b="1"/>
            </a:lvl8pPr>
            <a:lvl9pPr marL="365694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35738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73049" y="2183804"/>
            <a:ext cx="1461940" cy="52322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n-lt"/>
                <a:cs typeface="Arial"/>
              </a:rPr>
              <a:t>Section</a:t>
            </a:r>
            <a:endParaRPr lang="en-US" sz="280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4400" y="367200"/>
            <a:ext cx="2257200" cy="208800"/>
          </a:xfrm>
          <a:prstGeom prst="rect">
            <a:avLst/>
          </a:prstGeom>
        </p:spPr>
        <p:txBody>
          <a:bodyPr lIns="91424" tIns="45712" rIns="91424" bIns="45712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EDFABA8B-65DD-D645-81C8-3284C86059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25454" y="2183804"/>
            <a:ext cx="7828309" cy="522000"/>
          </a:xfrm>
          <a:prstGeom prst="rect">
            <a:avLst/>
          </a:prstGeom>
        </p:spPr>
        <p:txBody>
          <a:bodyPr lIns="91424" tIns="45712" rIns="91424" bIns="46792" anchor="t" anchorCtr="0"/>
          <a:lstStyle>
            <a:lvl1pPr marL="0" indent="0">
              <a:buNone/>
              <a:defRPr sz="2800" b="0" baseline="0">
                <a:solidFill>
                  <a:schemeClr val="bg1"/>
                </a:solidFill>
              </a:defRPr>
            </a:lvl1pPr>
            <a:lvl2pPr marL="457118" indent="0">
              <a:buNone/>
              <a:defRPr sz="2000" b="1"/>
            </a:lvl2pPr>
            <a:lvl3pPr marL="914238" indent="0">
              <a:buNone/>
              <a:defRPr sz="1800" b="1"/>
            </a:lvl3pPr>
            <a:lvl4pPr marL="1371356" indent="0">
              <a:buNone/>
              <a:defRPr sz="1600" b="1"/>
            </a:lvl4pPr>
            <a:lvl5pPr marL="1828474" indent="0">
              <a:buNone/>
              <a:defRPr sz="1600" b="1"/>
            </a:lvl5pPr>
            <a:lvl6pPr marL="2285593" indent="0">
              <a:buNone/>
              <a:defRPr sz="1600" b="1"/>
            </a:lvl6pPr>
            <a:lvl7pPr marL="2742712" indent="0">
              <a:buNone/>
              <a:defRPr sz="1600" b="1"/>
            </a:lvl7pPr>
            <a:lvl8pPr marL="3199831" indent="0">
              <a:buNone/>
              <a:defRPr sz="1600" b="1"/>
            </a:lvl8pPr>
            <a:lvl9pPr marL="365694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number followed by a colon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73049" y="2656204"/>
            <a:ext cx="7875804" cy="485057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118" indent="0">
              <a:buNone/>
              <a:defRPr sz="2000" b="1"/>
            </a:lvl2pPr>
            <a:lvl3pPr marL="914238" indent="0">
              <a:buNone/>
              <a:defRPr sz="1800" b="1"/>
            </a:lvl3pPr>
            <a:lvl4pPr marL="1371356" indent="0">
              <a:buNone/>
              <a:defRPr sz="1600" b="1"/>
            </a:lvl4pPr>
            <a:lvl5pPr marL="1828474" indent="0">
              <a:buNone/>
              <a:defRPr sz="1600" b="1"/>
            </a:lvl5pPr>
            <a:lvl6pPr marL="2285593" indent="0">
              <a:buNone/>
              <a:defRPr sz="1600" b="1"/>
            </a:lvl6pPr>
            <a:lvl7pPr marL="2742712" indent="0">
              <a:buNone/>
              <a:defRPr sz="1600" b="1"/>
            </a:lvl7pPr>
            <a:lvl8pPr marL="3199831" indent="0">
              <a:buNone/>
              <a:defRPr sz="1600" b="1"/>
            </a:lvl8pPr>
            <a:lvl9pPr marL="365694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Title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236862" y="300101"/>
            <a:ext cx="9416901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236859" y="6788290"/>
            <a:ext cx="9417600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1C3C5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6741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370801" y="1998000"/>
            <a:ext cx="7210425" cy="2448272"/>
          </a:xfrm>
          <a:prstGeom prst="rect">
            <a:avLst/>
          </a:prstGeom>
        </p:spPr>
        <p:txBody>
          <a:bodyPr lIns="91424" tIns="45712" rIns="91424" bIns="45712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b="1" dirty="0" smtClean="0">
                <a:solidFill>
                  <a:schemeClr val="bg1"/>
                </a:solidFill>
              </a:rPr>
              <a:t>Thank you.</a:t>
            </a:r>
            <a:endParaRPr lang="en-US" sz="88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AT_CORPORATE_LOGO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1" y="6181200"/>
            <a:ext cx="1997075" cy="640366"/>
          </a:xfrm>
          <a:prstGeom prst="rect">
            <a:avLst/>
          </a:prstGeom>
        </p:spPr>
      </p:pic>
      <p:pic>
        <p:nvPicPr>
          <p:cNvPr id="10" name="Picture 9" descr="AT_OPS_LOGO_COLOU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400" y="5644800"/>
            <a:ext cx="1090800" cy="10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315" y="1775535"/>
            <a:ext cx="8664605" cy="3923929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 marL="943950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 marL="191761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404444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4817" y="907872"/>
            <a:ext cx="8660103" cy="75279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 text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085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33600" y="1774800"/>
            <a:ext cx="4240800" cy="3924000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 marL="943950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 marL="191761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404444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054400" y="1774799"/>
            <a:ext cx="4240800" cy="3924000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 marL="457118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1pPr>
            <a:lvl2pPr marL="943950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 marL="143078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3pPr>
            <a:lvl4pPr marL="191761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404444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33601" y="907200"/>
            <a:ext cx="8661600" cy="75240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800" b="1"/>
            </a:lvl1pPr>
          </a:lstStyle>
          <a:p>
            <a:r>
              <a:rPr lang="en-US" dirty="0" smtClean="0"/>
              <a:t>Click to add title text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9527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000" y="1774800"/>
            <a:ext cx="4240800" cy="581281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600" b="1"/>
            </a:lvl1pPr>
            <a:lvl2pPr marL="486832" indent="0">
              <a:buNone/>
              <a:defRPr sz="2100" b="1"/>
            </a:lvl2pPr>
            <a:lvl3pPr marL="973662" indent="0">
              <a:buNone/>
              <a:defRPr sz="1900" b="1"/>
            </a:lvl3pPr>
            <a:lvl4pPr marL="1460494" indent="0">
              <a:buNone/>
              <a:defRPr sz="1700" b="1"/>
            </a:lvl4pPr>
            <a:lvl5pPr marL="1947325" indent="0">
              <a:buNone/>
              <a:defRPr sz="1700" b="1"/>
            </a:lvl5pPr>
            <a:lvl6pPr marL="2434157" indent="0">
              <a:buNone/>
              <a:defRPr sz="1700" b="1"/>
            </a:lvl6pPr>
            <a:lvl7pPr marL="2920988" indent="0">
              <a:buNone/>
              <a:defRPr sz="1700" b="1"/>
            </a:lvl7pPr>
            <a:lvl8pPr marL="3407819" indent="0">
              <a:buNone/>
              <a:defRPr sz="1700" b="1"/>
            </a:lvl8pPr>
            <a:lvl9pPr marL="3894651" indent="0">
              <a:buNone/>
              <a:defRPr sz="1700" b="1"/>
            </a:lvl9pPr>
          </a:lstStyle>
          <a:p>
            <a:pPr lvl="0"/>
            <a:r>
              <a:rPr lang="en-AU" dirty="0" smtClean="0"/>
              <a:t>Click to add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54400" y="1774800"/>
            <a:ext cx="4240800" cy="583200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600" b="1"/>
            </a:lvl1pPr>
            <a:lvl2pPr marL="486832" indent="0">
              <a:buNone/>
              <a:defRPr sz="2100" b="1"/>
            </a:lvl2pPr>
            <a:lvl3pPr marL="973662" indent="0">
              <a:buNone/>
              <a:defRPr sz="1900" b="1"/>
            </a:lvl3pPr>
            <a:lvl4pPr marL="1460494" indent="0">
              <a:buNone/>
              <a:defRPr sz="1700" b="1"/>
            </a:lvl4pPr>
            <a:lvl5pPr marL="1947325" indent="0">
              <a:buNone/>
              <a:defRPr sz="1700" b="1"/>
            </a:lvl5pPr>
            <a:lvl6pPr marL="2434157" indent="0">
              <a:buNone/>
              <a:defRPr sz="1700" b="1"/>
            </a:lvl6pPr>
            <a:lvl7pPr marL="2920988" indent="0">
              <a:buNone/>
              <a:defRPr sz="1700" b="1"/>
            </a:lvl7pPr>
            <a:lvl8pPr marL="3407819" indent="0">
              <a:buNone/>
              <a:defRPr sz="1700" b="1"/>
            </a:lvl8pPr>
            <a:lvl9pPr marL="3894651" indent="0">
              <a:buNone/>
              <a:defRPr sz="1700" b="1"/>
            </a:lvl9pPr>
          </a:lstStyle>
          <a:p>
            <a:pPr lvl="0"/>
            <a:r>
              <a:rPr lang="en-AU" dirty="0" smtClean="0"/>
              <a:t>Click to add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3601" y="907200"/>
            <a:ext cx="8661600" cy="75240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800" b="1"/>
            </a:lvl1pPr>
          </a:lstStyle>
          <a:p>
            <a:r>
              <a:rPr lang="en-US" dirty="0" smtClean="0"/>
              <a:t>Click to add title text</a:t>
            </a:r>
            <a:endParaRPr lang="en-NZ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33600" y="2356080"/>
            <a:ext cx="4240800" cy="3342719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 marL="943950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 marL="191761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404444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5054400" y="2356079"/>
            <a:ext cx="4240800" cy="3342719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 marL="457118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1pPr>
            <a:lvl2pPr marL="943950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 marL="143078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3pPr>
            <a:lvl4pPr marL="191761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404444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1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3601" y="907200"/>
            <a:ext cx="8661600" cy="75240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 text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7775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14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8" Type="http://schemas.openxmlformats.org/officeDocument/2006/relationships/image" Target="../media/image3.jpeg"/><Relationship Id="rId9" Type="http://schemas.openxmlformats.org/officeDocument/2006/relationships/image" Target="../media/image6.jpg"/><Relationship Id="rId10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15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68" r:id="rId3"/>
    <p:sldLayoutId id="2147483669" r:id="rId4"/>
  </p:sldLayoutIdLst>
  <p:txStyles>
    <p:titleStyle>
      <a:lvl1pPr algn="ctr" defTabSz="9142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7" indent="-285699" algn="l" defTabSz="91423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6" indent="-228560" algn="l" defTabSz="9142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5" indent="-228560" algn="l" defTabSz="91423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4" indent="-228560" algn="l" defTabSz="91423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2" indent="-228560" algn="l" defTabSz="914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1" indent="-228560" algn="l" defTabSz="914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89" indent="-228560" algn="l" defTabSz="914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09" indent="-228560" algn="l" defTabSz="914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8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6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4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3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2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1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9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236862" y="300101"/>
            <a:ext cx="9416901" cy="0"/>
          </a:xfrm>
          <a:prstGeom prst="lin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57150" cap="flat" cmpd="sng" algn="ctr">
            <a:solidFill>
              <a:srgbClr val="1C3C5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1"/>
          <p:cNvSpPr txBox="1">
            <a:spLocks/>
          </p:cNvSpPr>
          <p:nvPr/>
        </p:nvSpPr>
        <p:spPr>
          <a:xfrm>
            <a:off x="7395906" y="368367"/>
            <a:ext cx="2257854" cy="209649"/>
          </a:xfrm>
          <a:prstGeom prst="rect">
            <a:avLst/>
          </a:prstGeom>
          <a:ln>
            <a:noFill/>
          </a:ln>
        </p:spPr>
        <p:txBody>
          <a:bodyPr lIns="68464" tIns="34233" rIns="68464" bIns="34233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r"/>
            <a:fld id="{F3D167F0-9A35-4B2A-93A9-F24DD6D12FFA}" type="slidenum">
              <a:rPr lang="en-US" sz="900" smtClean="0">
                <a:solidFill>
                  <a:schemeClr val="tx2"/>
                </a:solidFill>
              </a:rPr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3" y="6379902"/>
            <a:ext cx="1658869" cy="57761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236860" y="6379902"/>
            <a:ext cx="8425649" cy="0"/>
          </a:xfrm>
          <a:prstGeom prst="lin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12700" cap="flat" cmpd="sng" algn="ctr">
            <a:solidFill>
              <a:srgbClr val="1C3C5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6012000"/>
            <a:ext cx="938338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7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1" r:id="rId5"/>
    <p:sldLayoutId id="2147483694" r:id="rId6"/>
  </p:sldLayoutIdLst>
  <p:txStyles>
    <p:titleStyle>
      <a:lvl1pPr algn="ctr" defTabSz="486832" rtl="0" eaLnBrk="1" latinLnBrk="0" hangingPunct="1">
        <a:spcBef>
          <a:spcPct val="0"/>
        </a:spcBef>
        <a:buNone/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124" indent="-365124" algn="l" defTabSz="486832" rtl="0" eaLnBrk="1" latinLnBrk="0" hangingPunct="1">
        <a:spcBef>
          <a:spcPct val="20000"/>
        </a:spcBef>
        <a:buFont typeface="Arial"/>
        <a:buChar char="•"/>
        <a:defRPr sz="27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791101" indent="-304269" algn="l" defTabSz="486832" rtl="0" eaLnBrk="1" latinLnBrk="0" hangingPunct="1">
        <a:spcBef>
          <a:spcPct val="20000"/>
        </a:spcBef>
        <a:buFont typeface="Arial"/>
        <a:buChar char="–"/>
        <a:defRPr sz="27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1217079" indent="-243415" algn="l" defTabSz="486832" rtl="0" eaLnBrk="1" latinLnBrk="0" hangingPunct="1">
        <a:spcBef>
          <a:spcPct val="20000"/>
        </a:spcBef>
        <a:buFont typeface="Arial"/>
        <a:buChar char="•"/>
        <a:defRPr sz="27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1703909" indent="-243415" algn="l" defTabSz="486832" rtl="0" eaLnBrk="1" latinLnBrk="0" hangingPunct="1">
        <a:spcBef>
          <a:spcPct val="20000"/>
        </a:spcBef>
        <a:buFont typeface="Arial"/>
        <a:buChar char="–"/>
        <a:defRPr sz="27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2190741" indent="-243415" algn="l" defTabSz="486832" rtl="0" eaLnBrk="1" latinLnBrk="0" hangingPunct="1">
        <a:spcBef>
          <a:spcPct val="20000"/>
        </a:spcBef>
        <a:buFont typeface="Arial"/>
        <a:buChar char="»"/>
        <a:defRPr sz="27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677572" indent="-243415" algn="l" defTabSz="48683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4404" indent="-243415" algn="l" defTabSz="48683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1235" indent="-243415" algn="l" defTabSz="48683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38066" indent="-243415" algn="l" defTabSz="48683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6832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3662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0494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7325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4157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0988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7819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94651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71" y="834557"/>
            <a:ext cx="6844944" cy="929198"/>
          </a:xfrm>
        </p:spPr>
        <p:txBody>
          <a:bodyPr/>
          <a:lstStyle/>
          <a:p>
            <a:r>
              <a:rPr lang="en-NZ" dirty="0" smtClean="0"/>
              <a:t>Auckland Streetlight Network &amp; Retrofit 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6219" y="4959305"/>
            <a:ext cx="6861638" cy="661987"/>
          </a:xfrm>
        </p:spPr>
        <p:txBody>
          <a:bodyPr/>
          <a:lstStyle/>
          <a:p>
            <a:r>
              <a:rPr lang="en-NZ" dirty="0" smtClean="0"/>
              <a:t>David Dick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0777962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4"/>
          </p:nvPr>
        </p:nvSpPr>
        <p:spPr>
          <a:xfrm>
            <a:off x="633599" y="1774800"/>
            <a:ext cx="8888469" cy="3924000"/>
          </a:xfrm>
        </p:spPr>
        <p:txBody>
          <a:bodyPr/>
          <a:lstStyle/>
          <a:p>
            <a:r>
              <a:rPr lang="en-NZ" sz="3600" dirty="0" smtClean="0"/>
              <a:t>AT – operates an approval process</a:t>
            </a:r>
          </a:p>
          <a:p>
            <a:r>
              <a:rPr lang="en-NZ" sz="3600" dirty="0" smtClean="0"/>
              <a:t>Working with Christchurch City Council and NZTA </a:t>
            </a:r>
            <a:endParaRPr lang="en-NZ" sz="3600" dirty="0"/>
          </a:p>
          <a:p>
            <a:pPr lvl="4"/>
            <a:r>
              <a:rPr lang="en-NZ" sz="3600" dirty="0" smtClean="0"/>
              <a:t>M30</a:t>
            </a:r>
          </a:p>
          <a:p>
            <a:pPr lvl="4"/>
            <a:r>
              <a:rPr lang="en-NZ" sz="3600" dirty="0" smtClean="0"/>
              <a:t>Christchurch – Approved list</a:t>
            </a:r>
          </a:p>
          <a:p>
            <a:pPr lvl="4"/>
            <a:r>
              <a:rPr lang="en-NZ" sz="3600" dirty="0" smtClean="0"/>
              <a:t>AT</a:t>
            </a:r>
            <a:r>
              <a:rPr lang="en-NZ" sz="3600" dirty="0"/>
              <a:t> </a:t>
            </a:r>
            <a:r>
              <a:rPr lang="en-NZ" sz="3600" dirty="0" smtClean="0"/>
              <a:t>– Approved list</a:t>
            </a:r>
          </a:p>
          <a:p>
            <a:pPr marL="1947326" lvl="4" indent="0">
              <a:buNone/>
            </a:pPr>
            <a:r>
              <a:rPr lang="en-NZ" dirty="0"/>
              <a:t>	</a:t>
            </a:r>
            <a:r>
              <a:rPr lang="en-NZ" dirty="0" smtClean="0"/>
              <a:t>		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 Luminaires	</a:t>
            </a:r>
            <a:endParaRPr lang="en-N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088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47346" y="1775535"/>
            <a:ext cx="8932986" cy="3923929"/>
          </a:xfrm>
        </p:spPr>
        <p:txBody>
          <a:bodyPr/>
          <a:lstStyle/>
          <a:p>
            <a:pPr algn="ctr"/>
            <a:endParaRPr lang="en-NZ" sz="2800" dirty="0" smtClean="0"/>
          </a:p>
          <a:p>
            <a:pPr algn="ctr"/>
            <a:endParaRPr lang="en-NZ" sz="2800" dirty="0" smtClean="0"/>
          </a:p>
          <a:p>
            <a:pPr algn="ctr"/>
            <a:r>
              <a:rPr lang="en-NZ" sz="2800" dirty="0" smtClean="0"/>
              <a:t>Subject </a:t>
            </a:r>
            <a:r>
              <a:rPr lang="en-NZ" sz="2800" dirty="0"/>
              <a:t>to commercial </a:t>
            </a:r>
            <a:r>
              <a:rPr lang="en-NZ" sz="2800" dirty="0" smtClean="0"/>
              <a:t>arrangements</a:t>
            </a:r>
            <a:endParaRPr lang="en-NZ" sz="2800" dirty="0"/>
          </a:p>
          <a:p>
            <a:pPr algn="ctr"/>
            <a:r>
              <a:rPr lang="en-NZ" sz="2800" dirty="0" smtClean="0"/>
              <a:t>No </a:t>
            </a:r>
            <a:r>
              <a:rPr lang="en-NZ" sz="2800" dirty="0"/>
              <a:t>guarantee we will use </a:t>
            </a:r>
            <a:r>
              <a:rPr lang="en-NZ" sz="2800" dirty="0" smtClean="0"/>
              <a:t>the luminaires</a:t>
            </a:r>
            <a:endParaRPr lang="en-NZ" sz="2800" dirty="0"/>
          </a:p>
          <a:p>
            <a:pPr algn="ctr"/>
            <a:r>
              <a:rPr lang="en-NZ" sz="2800" dirty="0" smtClean="0"/>
              <a:t>Suitability </a:t>
            </a:r>
            <a:r>
              <a:rPr lang="en-NZ" sz="2800" dirty="0"/>
              <a:t>of luminaire for the road configuration</a:t>
            </a:r>
          </a:p>
          <a:p>
            <a:r>
              <a:rPr lang="en-NZ" sz="2800" dirty="0"/>
              <a:t>About to go to tender for a further 16,000 luminaires</a:t>
            </a:r>
          </a:p>
          <a:p>
            <a:endParaRPr lang="en-NZ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 list </a:t>
            </a:r>
            <a:r>
              <a:rPr lang="en-N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Luminaires</a:t>
            </a:r>
            <a:endParaRPr lang="en-N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5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4"/>
          </p:nvPr>
        </p:nvSpPr>
        <p:spPr>
          <a:xfrm>
            <a:off x="633599" y="790062"/>
            <a:ext cx="9222577" cy="3924000"/>
          </a:xfrm>
        </p:spPr>
        <p:txBody>
          <a:bodyPr/>
          <a:lstStyle/>
          <a:p>
            <a:r>
              <a:rPr lang="en-NZ" dirty="0" smtClean="0"/>
              <a:t>Five </a:t>
            </a:r>
            <a:r>
              <a:rPr lang="en-NZ" dirty="0"/>
              <a:t>non price </a:t>
            </a:r>
            <a:r>
              <a:rPr lang="en-NZ" dirty="0" smtClean="0"/>
              <a:t>attributes for P category retrofit</a:t>
            </a:r>
          </a:p>
          <a:p>
            <a:endParaRPr lang="en-NZ" dirty="0"/>
          </a:p>
          <a:p>
            <a:endParaRPr lang="en-NZ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285418"/>
              </p:ext>
            </p:extLst>
          </p:nvPr>
        </p:nvGraphicFramePr>
        <p:xfrm>
          <a:off x="747343" y="1222128"/>
          <a:ext cx="8212018" cy="4976450"/>
        </p:xfrm>
        <a:graphic>
          <a:graphicData uri="http://schemas.openxmlformats.org/drawingml/2006/table">
            <a:tbl>
              <a:tblPr/>
              <a:tblGrid>
                <a:gridCol w="7447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47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47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47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12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47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47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12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4471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4471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121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4471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4471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366517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NZ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Marking Criteria and Score Calculation</a:t>
                      </a: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310">
                <a:tc>
                  <a:txBody>
                    <a:bodyPr/>
                    <a:lstStyle/>
                    <a:p>
                      <a:pPr algn="ctr" fontAlgn="ctr"/>
                      <a:endParaRPr lang="en-NZ" sz="1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0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NZ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 Luminous Intensity (Candella)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NZ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Gamma80 Luminous Intensity (Candella)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NZ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 Design Spacing (m) achieved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NZ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 Design Spacing (m) achieved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NZ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Luminaire Power</a:t>
                      </a:r>
                      <a:br>
                        <a:rPr lang="en-NZ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NZ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(W)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9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NZ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NZ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NZ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8.0%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NZ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8.0%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NZ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14.0%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97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 Max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 %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Gamma80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 %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 %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 %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Watts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 %</a:t>
                      </a:r>
                    </a:p>
                  </a:txBody>
                  <a:tcPr marL="9259" marR="9259" marT="92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4707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2000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500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48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63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28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4707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9568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1889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4707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1785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4707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1686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4707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1593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4707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1506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4707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1422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4707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1344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≥ 55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≥ 70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4707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1270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4707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≤ 1200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≤ 100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3983"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9" marR="9259" marT="92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≤ 18</a:t>
                      </a:r>
                    </a:p>
                  </a:txBody>
                  <a:tcPr marL="9259" marR="9259" marT="9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259" marR="9259" marT="9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7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58" y="281353"/>
            <a:ext cx="7725450" cy="5902977"/>
          </a:xfrm>
        </p:spPr>
      </p:pic>
    </p:spTree>
    <p:extLst>
      <p:ext uri="{BB962C8B-B14F-4D97-AF65-F5344CB8AC3E}">
        <p14:creationId xmlns:p14="http://schemas.microsoft.com/office/powerpoint/2010/main" val="8836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1161" y="1758462"/>
            <a:ext cx="9944100" cy="4018084"/>
          </a:xfrm>
        </p:spPr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r>
              <a:rPr lang="en-AU" sz="2800" dirty="0" smtClean="0"/>
              <a:t>Trim light output to control energy (ramp up dimming)</a:t>
            </a:r>
          </a:p>
          <a:p>
            <a:r>
              <a:rPr lang="en-AU" sz="2800" dirty="0" smtClean="0"/>
              <a:t>Measure energy use</a:t>
            </a:r>
          </a:p>
          <a:p>
            <a:r>
              <a:rPr lang="en-AU" sz="2800" dirty="0" smtClean="0"/>
              <a:t>Better information when negotiating electricity contract</a:t>
            </a:r>
          </a:p>
          <a:p>
            <a:r>
              <a:rPr lang="en-AU" sz="2800" dirty="0" smtClean="0"/>
              <a:t>Report problems</a:t>
            </a:r>
          </a:p>
          <a:p>
            <a:r>
              <a:rPr lang="en-AU" sz="2800" dirty="0" smtClean="0"/>
              <a:t>Interactive management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</a:t>
            </a:r>
            <a:r>
              <a:rPr lang="en-N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90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02" y="1774825"/>
            <a:ext cx="5818731" cy="4119564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 Management Overview</a:t>
            </a:r>
            <a:endParaRPr lang="en-N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89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0315" y="1775535"/>
            <a:ext cx="9006054" cy="3923929"/>
          </a:xfrm>
        </p:spPr>
        <p:txBody>
          <a:bodyPr/>
          <a:lstStyle/>
          <a:p>
            <a:endParaRPr lang="en-AU" dirty="0" smtClean="0"/>
          </a:p>
          <a:p>
            <a:r>
              <a:rPr lang="en-AU" sz="3200" dirty="0" smtClean="0">
                <a:solidFill>
                  <a:schemeClr val="accent4">
                    <a:lumMod val="75000"/>
                  </a:schemeClr>
                </a:solidFill>
              </a:rPr>
              <a:t>Write a specification for what you want</a:t>
            </a:r>
          </a:p>
          <a:p>
            <a:r>
              <a:rPr lang="en-AU" sz="3200" dirty="0" smtClean="0"/>
              <a:t>Keep flexibility for the future</a:t>
            </a:r>
          </a:p>
          <a:p>
            <a:r>
              <a:rPr lang="en-AU" sz="3200" dirty="0" smtClean="0"/>
              <a:t>AT has a 5 year contract with SLV</a:t>
            </a:r>
          </a:p>
          <a:p>
            <a:r>
              <a:rPr lang="en-AU" sz="3200" dirty="0" smtClean="0"/>
              <a:t>CMS must be able to communicate with many Outdoor Lighting Networks (OLN)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 </a:t>
            </a:r>
            <a:r>
              <a:rPr lang="en-N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N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A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anagement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457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200" dirty="0" smtClean="0"/>
              <a:t>Communication between gateway and LPC </a:t>
            </a:r>
          </a:p>
          <a:p>
            <a:r>
              <a:rPr lang="en-AU" sz="3200" dirty="0" smtClean="0"/>
              <a:t>Power line carrier</a:t>
            </a:r>
          </a:p>
          <a:p>
            <a:r>
              <a:rPr lang="en-AU" sz="3200" dirty="0" smtClean="0"/>
              <a:t>RF</a:t>
            </a:r>
          </a:p>
          <a:p>
            <a:pPr lvl="1"/>
            <a:r>
              <a:rPr lang="en-AU" sz="3200" dirty="0" smtClean="0"/>
              <a:t>Point to point</a:t>
            </a:r>
          </a:p>
          <a:p>
            <a:pPr lvl="1"/>
            <a:r>
              <a:rPr lang="en-AU" sz="3200" dirty="0" smtClean="0"/>
              <a:t>RF mesh</a:t>
            </a:r>
            <a:endParaRPr lang="en-AU" sz="3200" dirty="0"/>
          </a:p>
          <a:p>
            <a:pPr lvl="1"/>
            <a:r>
              <a:rPr lang="en-AU" sz="3200" dirty="0" smtClean="0"/>
              <a:t>Dedicated network </a:t>
            </a:r>
          </a:p>
          <a:p>
            <a:pPr lvl="1"/>
            <a:r>
              <a:rPr lang="en-AU" sz="3200" dirty="0" smtClean="0"/>
              <a:t>Shared network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</a:t>
            </a:r>
            <a:r>
              <a:rPr lang="en-N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anagement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32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Stage 1 energy savings $2.16M/year</a:t>
            </a:r>
          </a:p>
          <a:p>
            <a:r>
              <a:rPr lang="en-AU" dirty="0" smtClean="0"/>
              <a:t>Additional savings tele management $.33M/year</a:t>
            </a:r>
          </a:p>
          <a:p>
            <a:r>
              <a:rPr lang="en-AU" dirty="0" smtClean="0"/>
              <a:t>Call centre savings reduced calls. (currently 750/month)</a:t>
            </a:r>
          </a:p>
          <a:p>
            <a:r>
              <a:rPr lang="en-AU" dirty="0" smtClean="0"/>
              <a:t>New energy contract? Better information.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31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560973" y="967670"/>
            <a:ext cx="6844944" cy="929198"/>
          </a:xfrm>
          <a:prstGeom prst="rect">
            <a:avLst/>
          </a:prstGeom>
        </p:spPr>
        <p:txBody>
          <a:bodyPr/>
          <a:lstStyle>
            <a:lvl1pPr algn="ctr" defTabSz="486832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413531" y="679869"/>
            <a:ext cx="7530569" cy="752400"/>
          </a:xfrm>
        </p:spPr>
        <p:txBody>
          <a:bodyPr/>
          <a:lstStyle/>
          <a:p>
            <a:r>
              <a:rPr lang="en-NZ" dirty="0" smtClean="0">
                <a:solidFill>
                  <a:schemeClr val="bg1"/>
                </a:solidFill>
              </a:rPr>
              <a:t>“The future is an opportunity         and an obligation”</a:t>
            </a:r>
            <a:br>
              <a:rPr lang="en-NZ" dirty="0" smtClean="0">
                <a:solidFill>
                  <a:schemeClr val="bg1"/>
                </a:solidFill>
              </a:rPr>
            </a:b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5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0315" y="1775535"/>
            <a:ext cx="9173108" cy="3923929"/>
          </a:xfrm>
        </p:spPr>
        <p:txBody>
          <a:bodyPr/>
          <a:lstStyle/>
          <a:p>
            <a:r>
              <a:rPr lang="en-NZ" sz="3200" dirty="0" smtClean="0"/>
              <a:t>Auckland Transport (AT) Streetlight Background</a:t>
            </a:r>
          </a:p>
          <a:p>
            <a:endParaRPr lang="en-NZ" sz="3200" dirty="0" smtClean="0"/>
          </a:p>
          <a:p>
            <a:r>
              <a:rPr lang="en-NZ" sz="3200" dirty="0" smtClean="0"/>
              <a:t>Retrofit programme- accelerated renewal road lighting – LED conversion</a:t>
            </a:r>
          </a:p>
          <a:p>
            <a:pPr marL="0" indent="0">
              <a:buNone/>
            </a:pPr>
            <a:r>
              <a:rPr lang="en-NZ" sz="3200" dirty="0" smtClean="0"/>
              <a:t> </a:t>
            </a:r>
          </a:p>
          <a:p>
            <a:r>
              <a:rPr lang="en-NZ" sz="3200" dirty="0" smtClean="0"/>
              <a:t>LED luminaires</a:t>
            </a:r>
          </a:p>
          <a:p>
            <a:endParaRPr lang="en-NZ" sz="3200" dirty="0" smtClean="0"/>
          </a:p>
          <a:p>
            <a:r>
              <a:rPr lang="en-NZ" sz="3200" dirty="0" smtClean="0"/>
              <a:t>Tele-Management system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for today</a:t>
            </a:r>
            <a:endParaRPr lang="en-N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73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44615" y="1986551"/>
            <a:ext cx="8664605" cy="2893180"/>
          </a:xfrm>
        </p:spPr>
        <p:txBody>
          <a:bodyPr/>
          <a:lstStyle/>
          <a:p>
            <a:r>
              <a:rPr lang="en-NZ" sz="3600" dirty="0" smtClean="0"/>
              <a:t>105,000 road lights (NZ=350,000)</a:t>
            </a:r>
          </a:p>
          <a:p>
            <a:pPr marL="0" indent="0">
              <a:buNone/>
            </a:pPr>
            <a:endParaRPr lang="en-NZ" sz="3600" dirty="0" smtClean="0"/>
          </a:p>
          <a:p>
            <a:r>
              <a:rPr lang="en-NZ" sz="3600" dirty="0" smtClean="0"/>
              <a:t>45,000 P category</a:t>
            </a:r>
          </a:p>
          <a:p>
            <a:pPr marL="0" indent="0">
              <a:buNone/>
            </a:pPr>
            <a:endParaRPr lang="en-NZ" sz="3600" dirty="0" smtClean="0"/>
          </a:p>
          <a:p>
            <a:r>
              <a:rPr lang="en-NZ" sz="3600" dirty="0" smtClean="0"/>
              <a:t>60,000 V category</a:t>
            </a:r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	</a:t>
            </a:r>
            <a:endParaRPr lang="en-N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279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4"/>
          </p:nvPr>
        </p:nvSpPr>
        <p:spPr>
          <a:xfrm>
            <a:off x="633599" y="2179245"/>
            <a:ext cx="8527986" cy="4265515"/>
          </a:xfrm>
        </p:spPr>
        <p:txBody>
          <a:bodyPr/>
          <a:lstStyle/>
          <a:p>
            <a:r>
              <a:rPr lang="en-NZ" sz="3600" dirty="0"/>
              <a:t>HID luminaires  </a:t>
            </a:r>
            <a:r>
              <a:rPr lang="en-NZ" sz="3600" dirty="0" smtClean="0"/>
              <a:t>99,000</a:t>
            </a:r>
            <a:endParaRPr lang="en-NZ" sz="3600" dirty="0"/>
          </a:p>
          <a:p>
            <a:r>
              <a:rPr lang="en-NZ" sz="3600" dirty="0" smtClean="0"/>
              <a:t>LED </a:t>
            </a:r>
            <a:r>
              <a:rPr lang="en-NZ" sz="3600" dirty="0"/>
              <a:t>Luminaires </a:t>
            </a:r>
            <a:r>
              <a:rPr lang="en-NZ" sz="3600" dirty="0" smtClean="0"/>
              <a:t>4,900</a:t>
            </a:r>
            <a:endParaRPr lang="en-NZ" sz="3600" dirty="0"/>
          </a:p>
          <a:p>
            <a:r>
              <a:rPr lang="en-NZ" sz="3600" dirty="0"/>
              <a:t>Incandescent lamps </a:t>
            </a:r>
            <a:r>
              <a:rPr lang="en-NZ" sz="3600" dirty="0" smtClean="0"/>
              <a:t>700</a:t>
            </a:r>
            <a:endParaRPr lang="en-NZ" sz="3600" dirty="0"/>
          </a:p>
          <a:p>
            <a:r>
              <a:rPr lang="en-NZ" sz="3600" dirty="0"/>
              <a:t>Fluorescent      400</a:t>
            </a:r>
          </a:p>
          <a:p>
            <a:r>
              <a:rPr lang="en-NZ" sz="3600" dirty="0"/>
              <a:t>Amenity lights  2,500</a:t>
            </a:r>
          </a:p>
          <a:p>
            <a:endParaRPr lang="en-N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Stock </a:t>
            </a:r>
            <a:endParaRPr lang="en-N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883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180934"/>
              </p:ext>
            </p:extLst>
          </p:nvPr>
        </p:nvGraphicFramePr>
        <p:xfrm>
          <a:off x="937992" y="2195736"/>
          <a:ext cx="8053752" cy="2987040"/>
        </p:xfrm>
        <a:graphic>
          <a:graphicData uri="http://schemas.openxmlformats.org/drawingml/2006/table">
            <a:tbl>
              <a:tblPr firstRow="1" firstCol="1" bandRow="1">
                <a:tableStyleId>{D03447BB-5D67-496B-8E87-E561075AD55C}</a:tableStyleId>
              </a:tblPr>
              <a:tblGrid>
                <a:gridCol w="1556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19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455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6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 </a:t>
                      </a:r>
                      <a:endParaRPr lang="en-NZ" sz="2800" dirty="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Total lights</a:t>
                      </a:r>
                      <a:endParaRPr lang="en-NZ" sz="2800" dirty="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Stage 1 retrofit lights</a:t>
                      </a:r>
                      <a:endParaRPr lang="en-NZ" sz="2800" dirty="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North</a:t>
                      </a:r>
                      <a:endParaRPr lang="en-NZ" sz="2800" dirty="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23,200</a:t>
                      </a:r>
                      <a:endParaRPr lang="en-NZ" sz="280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800" dirty="0" smtClean="0">
                          <a:effectLst/>
                        </a:rPr>
                        <a:t>4,520</a:t>
                      </a:r>
                      <a:endParaRPr lang="en-NZ" sz="2800" dirty="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West</a:t>
                      </a:r>
                      <a:endParaRPr lang="en-NZ" sz="2800" dirty="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14,100</a:t>
                      </a:r>
                      <a:endParaRPr lang="en-NZ" sz="280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800" dirty="0" smtClean="0">
                          <a:effectLst/>
                        </a:rPr>
                        <a:t>4,780</a:t>
                      </a:r>
                      <a:endParaRPr lang="en-NZ" sz="2800" dirty="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Central</a:t>
                      </a:r>
                      <a:endParaRPr lang="en-NZ" sz="280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33,600</a:t>
                      </a:r>
                      <a:endParaRPr lang="en-NZ" sz="2800" dirty="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800" dirty="0" smtClean="0">
                          <a:effectLst/>
                        </a:rPr>
                        <a:t>16,100</a:t>
                      </a:r>
                      <a:endParaRPr lang="en-NZ" sz="2800" dirty="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8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South</a:t>
                      </a:r>
                      <a:endParaRPr lang="en-NZ" sz="280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33,700</a:t>
                      </a:r>
                      <a:endParaRPr lang="en-NZ" sz="2800" dirty="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800" dirty="0" smtClean="0">
                          <a:effectLst/>
                        </a:rPr>
                        <a:t>19,300</a:t>
                      </a:r>
                      <a:endParaRPr lang="en-NZ" sz="2800" dirty="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HGI</a:t>
                      </a:r>
                      <a:endParaRPr lang="en-NZ" sz="2800" dirty="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800" dirty="0" smtClean="0">
                          <a:effectLst/>
                        </a:rPr>
                        <a:t>     400</a:t>
                      </a:r>
                      <a:endParaRPr lang="en-NZ" sz="2800" dirty="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800" dirty="0" smtClean="0">
                          <a:effectLst/>
                        </a:rPr>
                        <a:t>     300</a:t>
                      </a:r>
                      <a:endParaRPr lang="en-NZ" sz="2800" dirty="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Total</a:t>
                      </a:r>
                      <a:endParaRPr lang="en-NZ" sz="280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105,000</a:t>
                      </a:r>
                      <a:endParaRPr lang="en-NZ" sz="2800" dirty="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800" dirty="0" smtClean="0">
                          <a:effectLst/>
                        </a:rPr>
                        <a:t>45,000</a:t>
                      </a:r>
                      <a:endParaRPr lang="en-NZ" sz="2800" dirty="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 areas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3182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4"/>
          </p:nvPr>
        </p:nvSpPr>
        <p:spPr>
          <a:xfrm>
            <a:off x="5654404" y="2046152"/>
            <a:ext cx="2593304" cy="2987575"/>
          </a:xfrm>
        </p:spPr>
        <p:txBody>
          <a:bodyPr/>
          <a:lstStyle/>
          <a:p>
            <a:r>
              <a:rPr lang="en-NZ" dirty="0" smtClean="0"/>
              <a:t>Five </a:t>
            </a:r>
            <a:r>
              <a:rPr lang="en-NZ" dirty="0"/>
              <a:t>maintenance </a:t>
            </a:r>
            <a:r>
              <a:rPr lang="en-NZ" dirty="0" smtClean="0"/>
              <a:t>&amp; renewals </a:t>
            </a:r>
            <a:r>
              <a:rPr lang="en-NZ" dirty="0"/>
              <a:t>contracts across the </a:t>
            </a:r>
            <a:r>
              <a:rPr lang="en-NZ" dirty="0" smtClean="0"/>
              <a:t>region                                            </a:t>
            </a:r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pPr marL="0" indent="0">
              <a:buNone/>
            </a:pPr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923160" y="4921860"/>
            <a:ext cx="7780638" cy="493615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 marL="365124" indent="-365124" algn="l" defTabSz="486832" rtl="0" eaLnBrk="1" latinLnBrk="0" hangingPunct="1">
              <a:spcBef>
                <a:spcPct val="20000"/>
              </a:spcBef>
              <a:buFont typeface="Arial"/>
              <a:buChar char="•"/>
              <a:defRPr sz="27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43950" indent="-457118" algn="l" defTabSz="4868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7079" indent="-243415" algn="l" defTabSz="486832" rtl="0" eaLnBrk="1" latinLnBrk="0" hangingPunct="1">
              <a:spcBef>
                <a:spcPct val="20000"/>
              </a:spcBef>
              <a:buFont typeface="Arial"/>
              <a:buChar char="•"/>
              <a:defRPr sz="27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917612" indent="-457118" algn="l" defTabSz="4868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404444" indent="-457118" algn="l" defTabSz="4868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77572" indent="-243415" algn="l" defTabSz="486832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404" indent="-243415" algn="l" defTabSz="486832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1235" indent="-243415" algn="l" defTabSz="486832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38066" indent="-243415" algn="l" defTabSz="486832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 smtClean="0"/>
              <a:t> </a:t>
            </a:r>
          </a:p>
          <a:p>
            <a:pPr marL="0" indent="0">
              <a:buNone/>
            </a:pPr>
            <a:endParaRPr lang="en-NZ" dirty="0" smtClean="0"/>
          </a:p>
          <a:p>
            <a:endParaRPr lang="en-NZ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12" y="842229"/>
            <a:ext cx="3590541" cy="50539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85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4"/>
          </p:nvPr>
        </p:nvSpPr>
        <p:spPr>
          <a:xfrm>
            <a:off x="554469" y="2267170"/>
            <a:ext cx="5274831" cy="3924000"/>
          </a:xfrm>
        </p:spPr>
        <p:txBody>
          <a:bodyPr/>
          <a:lstStyle/>
          <a:p>
            <a:r>
              <a:rPr lang="en-NZ" sz="3600" dirty="0" smtClean="0"/>
              <a:t>Stage 1 – P category 		</a:t>
            </a:r>
          </a:p>
          <a:p>
            <a:r>
              <a:rPr lang="en-NZ" sz="3600" dirty="0" smtClean="0"/>
              <a:t>Stage </a:t>
            </a:r>
            <a:r>
              <a:rPr lang="en-NZ" sz="3600" dirty="0"/>
              <a:t>2 – V </a:t>
            </a:r>
            <a:r>
              <a:rPr lang="en-NZ" sz="3600" dirty="0" smtClean="0"/>
              <a:t>category</a:t>
            </a:r>
          </a:p>
          <a:p>
            <a:endParaRPr lang="en-NZ" sz="3600" dirty="0" smtClean="0"/>
          </a:p>
          <a:p>
            <a:pPr marL="0" indent="0">
              <a:buNone/>
            </a:pPr>
            <a:r>
              <a:rPr lang="en-NZ" sz="3600" dirty="0" smtClean="0"/>
              <a:t>      [$</a:t>
            </a:r>
            <a:r>
              <a:rPr lang="en-NZ" sz="3600" dirty="0"/>
              <a:t>22m – over </a:t>
            </a:r>
            <a:r>
              <a:rPr lang="en-NZ" sz="3600" dirty="0" smtClean="0"/>
              <a:t>5 years 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>
          <a:xfrm>
            <a:off x="5829300" y="2145131"/>
            <a:ext cx="3073670" cy="3924000"/>
          </a:xfrm>
        </p:spPr>
        <p:txBody>
          <a:bodyPr/>
          <a:lstStyle/>
          <a:p>
            <a:pPr marL="0" indent="0">
              <a:buNone/>
            </a:pPr>
            <a:r>
              <a:rPr lang="en-NZ" sz="3600" dirty="0" smtClean="0"/>
              <a:t>45,000 lights</a:t>
            </a:r>
          </a:p>
          <a:p>
            <a:endParaRPr lang="en-NZ" sz="3600" dirty="0" smtClean="0"/>
          </a:p>
          <a:p>
            <a:pPr marL="0" indent="0">
              <a:buNone/>
            </a:pPr>
            <a:r>
              <a:rPr lang="en-NZ" sz="3600" dirty="0" smtClean="0"/>
              <a:t>60,000 lights</a:t>
            </a:r>
          </a:p>
          <a:p>
            <a:endParaRPr lang="en-NZ" sz="3600" dirty="0"/>
          </a:p>
          <a:p>
            <a:pPr marL="0" indent="0">
              <a:buNone/>
            </a:pPr>
            <a:r>
              <a:rPr lang="en-NZ" sz="3600" dirty="0" smtClean="0"/>
              <a:t>45,000 lights]</a:t>
            </a:r>
            <a:endParaRPr lang="en-NZ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Retrofit Programme</a:t>
            </a:r>
            <a:r>
              <a:rPr lang="en-NZ" dirty="0" smtClean="0"/>
              <a:t>	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5388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4"/>
          </p:nvPr>
        </p:nvSpPr>
        <p:spPr>
          <a:xfrm>
            <a:off x="633599" y="975947"/>
            <a:ext cx="8835715" cy="5002822"/>
          </a:xfrm>
        </p:spPr>
        <p:txBody>
          <a:bodyPr/>
          <a:lstStyle/>
          <a:p>
            <a:r>
              <a:rPr lang="en-NZ" sz="3600" dirty="0" smtClean="0"/>
              <a:t>To complete Stage 1 end June 2018</a:t>
            </a:r>
          </a:p>
          <a:p>
            <a:endParaRPr lang="en-NZ" sz="3600" dirty="0"/>
          </a:p>
          <a:p>
            <a:endParaRPr lang="en-NZ" sz="3600" dirty="0" smtClean="0"/>
          </a:p>
          <a:p>
            <a:endParaRPr lang="en-NZ" sz="3600" dirty="0"/>
          </a:p>
          <a:p>
            <a:endParaRPr lang="en-NZ" sz="3600" dirty="0" smtClean="0"/>
          </a:p>
          <a:p>
            <a:endParaRPr lang="en-NZ" sz="3600" dirty="0"/>
          </a:p>
          <a:p>
            <a:r>
              <a:rPr lang="en-NZ" sz="3600" dirty="0"/>
              <a:t>V category Stage 2 </a:t>
            </a:r>
            <a:r>
              <a:rPr lang="en-NZ" sz="3600" dirty="0" smtClean="0"/>
              <a:t>still </a:t>
            </a:r>
            <a:r>
              <a:rPr lang="en-NZ" sz="3600" dirty="0"/>
              <a:t>needs B</a:t>
            </a:r>
            <a:r>
              <a:rPr lang="en-NZ" sz="3600" dirty="0" smtClean="0"/>
              <a:t>oard </a:t>
            </a:r>
            <a:r>
              <a:rPr lang="en-NZ" sz="3600" dirty="0"/>
              <a:t>sign off </a:t>
            </a:r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>
          <a:xfrm>
            <a:off x="905608" y="2180492"/>
            <a:ext cx="7561384" cy="246184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NZ" sz="3200" dirty="0" smtClean="0">
                <a:solidFill>
                  <a:schemeClr val="bg1"/>
                </a:solidFill>
              </a:rPr>
              <a:t>June 2015 </a:t>
            </a:r>
            <a:r>
              <a:rPr lang="en-NZ" sz="3200" dirty="0">
                <a:solidFill>
                  <a:schemeClr val="bg1"/>
                </a:solidFill>
              </a:rPr>
              <a:t>– </a:t>
            </a:r>
            <a:r>
              <a:rPr lang="en-NZ" sz="3200" dirty="0" smtClean="0">
                <a:solidFill>
                  <a:schemeClr val="bg1"/>
                </a:solidFill>
              </a:rPr>
              <a:t>  3,500                 3,500</a:t>
            </a:r>
          </a:p>
          <a:p>
            <a:r>
              <a:rPr lang="en-NZ" sz="3200" dirty="0" smtClean="0">
                <a:solidFill>
                  <a:schemeClr val="bg1"/>
                </a:solidFill>
              </a:rPr>
              <a:t>June 2016 </a:t>
            </a:r>
            <a:r>
              <a:rPr lang="en-NZ" sz="3200" dirty="0">
                <a:solidFill>
                  <a:schemeClr val="bg1"/>
                </a:solidFill>
              </a:rPr>
              <a:t>– </a:t>
            </a:r>
            <a:r>
              <a:rPr lang="en-NZ" sz="3200" dirty="0" smtClean="0">
                <a:solidFill>
                  <a:schemeClr val="bg1"/>
                </a:solidFill>
              </a:rPr>
              <a:t>  9,000			    12,500</a:t>
            </a:r>
          </a:p>
          <a:p>
            <a:r>
              <a:rPr lang="en-NZ" sz="3200" dirty="0" smtClean="0">
                <a:solidFill>
                  <a:schemeClr val="bg1"/>
                </a:solidFill>
              </a:rPr>
              <a:t>June 2017 </a:t>
            </a:r>
            <a:r>
              <a:rPr lang="en-NZ" sz="3200" dirty="0">
                <a:solidFill>
                  <a:schemeClr val="bg1"/>
                </a:solidFill>
              </a:rPr>
              <a:t>– </a:t>
            </a:r>
            <a:r>
              <a:rPr lang="en-NZ" sz="3200" dirty="0" smtClean="0">
                <a:solidFill>
                  <a:schemeClr val="bg1"/>
                </a:solidFill>
              </a:rPr>
              <a:t>16,000			   </a:t>
            </a:r>
            <a:r>
              <a:rPr lang="en-NZ" sz="3200" dirty="0">
                <a:solidFill>
                  <a:schemeClr val="bg1"/>
                </a:solidFill>
              </a:rPr>
              <a:t> </a:t>
            </a:r>
            <a:r>
              <a:rPr lang="en-NZ" sz="3200" dirty="0" smtClean="0">
                <a:solidFill>
                  <a:schemeClr val="bg1"/>
                </a:solidFill>
              </a:rPr>
              <a:t>28,500</a:t>
            </a:r>
          </a:p>
          <a:p>
            <a:r>
              <a:rPr lang="en-NZ" sz="3200" dirty="0" smtClean="0">
                <a:solidFill>
                  <a:schemeClr val="bg1"/>
                </a:solidFill>
              </a:rPr>
              <a:t>June 2018 – 16,500	             45,000</a:t>
            </a:r>
            <a:endParaRPr lang="en-N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7763" y="4489615"/>
            <a:ext cx="8660103" cy="752795"/>
          </a:xfrm>
        </p:spPr>
        <p:txBody>
          <a:bodyPr/>
          <a:lstStyle/>
          <a:p>
            <a:pPr marL="0" indent="0"/>
            <a:r>
              <a:rPr lang="en-NZ" sz="3200" dirty="0"/>
              <a:t>Two men crew – target 25 lights/day</a:t>
            </a:r>
            <a:br>
              <a:rPr lang="en-NZ" sz="3200" dirty="0"/>
            </a:br>
            <a:r>
              <a:rPr lang="en-NZ" sz="3200" dirty="0"/>
              <a:t>Currently 3 crews – best day is </a:t>
            </a:r>
            <a:r>
              <a:rPr lang="en-NZ" sz="3200" dirty="0" smtClean="0"/>
              <a:t>80/day</a:t>
            </a:r>
            <a:br>
              <a:rPr lang="en-NZ" sz="3200" dirty="0" smtClean="0"/>
            </a:br>
            <a:r>
              <a:rPr lang="en-NZ" sz="3200" dirty="0" smtClean="0"/>
              <a:t>Next </a:t>
            </a:r>
            <a:r>
              <a:rPr lang="en-NZ" sz="3200" dirty="0"/>
              <a:t>year 2016-17 – 16,000 – 1,400/month</a:t>
            </a:r>
            <a:r>
              <a:rPr lang="en-NZ" sz="2400" dirty="0" smtClean="0"/>
              <a:t/>
            </a:r>
            <a:br>
              <a:rPr lang="en-NZ" sz="2400" dirty="0" smtClean="0"/>
            </a:br>
            <a:r>
              <a:rPr lang="en-NZ" sz="2400" dirty="0" smtClean="0"/>
              <a:t>          </a:t>
            </a:r>
            <a:r>
              <a:rPr lang="en-NZ" sz="2400" dirty="0"/>
              <a:t/>
            </a:r>
            <a:br>
              <a:rPr lang="en-NZ" sz="2400" dirty="0"/>
            </a:br>
            <a:endParaRPr lang="en-NZ" sz="24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962617" y="3312818"/>
            <a:ext cx="2275008" cy="87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29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T Non Photographic Presentation">
  <a:themeElements>
    <a:clrScheme name="Auckland Transport">
      <a:dk1>
        <a:srgbClr val="262626"/>
      </a:dk1>
      <a:lt1>
        <a:sysClr val="window" lastClr="FFFFFF"/>
      </a:lt1>
      <a:dk2>
        <a:srgbClr val="283D51"/>
      </a:dk2>
      <a:lt2>
        <a:srgbClr val="428FBF"/>
      </a:lt2>
      <a:accent1>
        <a:srgbClr val="283D51"/>
      </a:accent1>
      <a:accent2>
        <a:srgbClr val="428FBF"/>
      </a:accent2>
      <a:accent3>
        <a:srgbClr val="87A03E"/>
      </a:accent3>
      <a:accent4>
        <a:srgbClr val="EE2E25"/>
      </a:accent4>
      <a:accent5>
        <a:srgbClr val="262626"/>
      </a:accent5>
      <a:accent6>
        <a:srgbClr val="000000"/>
      </a:accent6>
      <a:hlink>
        <a:srgbClr val="428FBF"/>
      </a:hlink>
      <a:folHlink>
        <a:srgbClr val="EE2E25"/>
      </a:folHlink>
    </a:clrScheme>
    <a:fontScheme name="ATranspo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ckland Transport">
  <a:themeElements>
    <a:clrScheme name="Auckland Transport">
      <a:dk1>
        <a:srgbClr val="262626"/>
      </a:dk1>
      <a:lt1>
        <a:sysClr val="window" lastClr="FFFFFF"/>
      </a:lt1>
      <a:dk2>
        <a:srgbClr val="283D51"/>
      </a:dk2>
      <a:lt2>
        <a:srgbClr val="428FBF"/>
      </a:lt2>
      <a:accent1>
        <a:srgbClr val="283D51"/>
      </a:accent1>
      <a:accent2>
        <a:srgbClr val="428FBF"/>
      </a:accent2>
      <a:accent3>
        <a:srgbClr val="87A03E"/>
      </a:accent3>
      <a:accent4>
        <a:srgbClr val="EE2E25"/>
      </a:accent4>
      <a:accent5>
        <a:srgbClr val="262626"/>
      </a:accent5>
      <a:accent6>
        <a:srgbClr val="000000"/>
      </a:accent6>
      <a:hlink>
        <a:srgbClr val="428FBF"/>
      </a:hlink>
      <a:folHlink>
        <a:srgbClr val="EE2E25"/>
      </a:folHlink>
    </a:clrScheme>
    <a:fontScheme name="ATranspo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519</TotalTime>
  <Words>509</Words>
  <Application>Microsoft Macintosh PowerPoint</Application>
  <PresentationFormat>Custom</PresentationFormat>
  <Paragraphs>244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AT Non Photographic Presentation</vt:lpstr>
      <vt:lpstr>Auckland Transport</vt:lpstr>
      <vt:lpstr>Auckland Streetlight Network &amp; Retrofit  </vt:lpstr>
      <vt:lpstr>Points for today</vt:lpstr>
      <vt:lpstr>Background </vt:lpstr>
      <vt:lpstr>Current Stock </vt:lpstr>
      <vt:lpstr>Contract areas </vt:lpstr>
      <vt:lpstr>PowerPoint Presentation</vt:lpstr>
      <vt:lpstr>Retrofit Programme </vt:lpstr>
      <vt:lpstr>PowerPoint Presentation</vt:lpstr>
      <vt:lpstr>Two men crew – target 25 lights/day Currently 3 crews – best day is 80/day Next year 2016-17 – 16,000 – 1,400/month            </vt:lpstr>
      <vt:lpstr>LED Luminaires </vt:lpstr>
      <vt:lpstr>Approved list – Luminaires</vt:lpstr>
      <vt:lpstr>PowerPoint Presentation</vt:lpstr>
      <vt:lpstr>PowerPoint Presentation</vt:lpstr>
      <vt:lpstr>Tele – Management</vt:lpstr>
      <vt:lpstr>Tele Management Overview</vt:lpstr>
      <vt:lpstr>Tele – Management</vt:lpstr>
      <vt:lpstr>Tele – Management</vt:lpstr>
      <vt:lpstr>Summary</vt:lpstr>
      <vt:lpstr>“The future is an opportunity         and an obligation” </vt:lpstr>
    </vt:vector>
  </TitlesOfParts>
  <Company>Auckland Transport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Auckland Streetlight Network &amp;Retrofit</dc:title>
  <dc:creator>Amali De Alwis (AT)</dc:creator>
  <cp:lastModifiedBy>Bryan King</cp:lastModifiedBy>
  <cp:revision>53</cp:revision>
  <cp:lastPrinted>2016-02-02T18:54:09Z</cp:lastPrinted>
  <dcterms:created xsi:type="dcterms:W3CDTF">2016-01-27T00:50:50Z</dcterms:created>
  <dcterms:modified xsi:type="dcterms:W3CDTF">2016-02-10T23:07:00Z</dcterms:modified>
</cp:coreProperties>
</file>